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6" r:id="rId11"/>
    <p:sldId id="263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E414CE-159F-E4CE-2F6D-6F190B2245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FDE50E3-AD5F-1E3C-A1C3-32BB2A1B6C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2AA12F-A063-2F85-B4E6-C428E7E8B4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B472E-0CA6-4E34-9755-BF7A89276AFC}" type="datetimeFigureOut">
              <a:rPr lang="ko-KR" altLang="en-US" smtClean="0"/>
              <a:t>2023-09-13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CB6E301-09DA-DD22-29AF-7706B3742C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187622B-EB94-BDE2-F828-4A6898BB9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434C7-BFF0-464B-95C2-70D03A8A0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66636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F72D17-AAEC-B03D-4FE9-07ED1B4C4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F6030D3-AC6B-0BB8-761F-D96C1B9645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AB9927-F15D-52F1-7EB8-3A738A8EBC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B472E-0CA6-4E34-9755-BF7A89276AFC}" type="datetimeFigureOut">
              <a:rPr lang="ko-KR" altLang="en-US" smtClean="0"/>
              <a:t>2023-09-13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5EF833D-8403-119E-CC06-163F9289A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6985F1-D68C-02B7-8AAA-CE6A9F11C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434C7-BFF0-464B-95C2-70D03A8A0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914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126DA97-2828-39B8-9179-2CB1AF03980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1D87B18-90E0-A511-5B98-FA5E34784A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D5E42F8-4134-BB8D-8C1C-6D29BDF1E4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B472E-0CA6-4E34-9755-BF7A89276AFC}" type="datetimeFigureOut">
              <a:rPr lang="ko-KR" altLang="en-US" smtClean="0"/>
              <a:t>2023-09-13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FAA344B-ACDA-7C71-46DF-01EBCEF235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78C3EE-05CC-123E-FF37-675243029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434C7-BFF0-464B-95C2-70D03A8A0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32981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94DB26-B6B5-009A-AD76-769618FC1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E8ED9E-2BC6-7D53-D051-2FB596F4E9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C0F0037-887A-21FC-A8E4-F0E3EFB91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B472E-0CA6-4E34-9755-BF7A89276AFC}" type="datetimeFigureOut">
              <a:rPr lang="ko-KR" altLang="en-US" smtClean="0"/>
              <a:t>2023-09-13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4A9A85-DE82-5ADB-E9BA-9C26AB6EB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6F6D82E-D51F-B673-EAEB-75967C812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434C7-BFF0-464B-95C2-70D03A8A0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07112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A7AD3B-2867-B875-AE56-21AF46BC2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6D767E6-B3A5-AD68-DCBD-9840BF0AD8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DF5C0FD-981A-83C3-3962-713CB5E4F8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B472E-0CA6-4E34-9755-BF7A89276AFC}" type="datetimeFigureOut">
              <a:rPr lang="ko-KR" altLang="en-US" smtClean="0"/>
              <a:t>2023-09-13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EFF7ED0-5E40-CA0C-768D-ADF0072C1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F7D58CC-3D30-B660-FD3F-624320ADA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434C7-BFF0-464B-95C2-70D03A8A0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35983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76714C-761E-E000-52AF-FD7E0AA345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6B1AE0F-A8EB-B2AA-64AA-A963AF87DD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7FF83FF-F445-AD43-4E69-B811AFBBEC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EAB8584-DA73-E0F5-C36F-397E7A6CB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B472E-0CA6-4E34-9755-BF7A89276AFC}" type="datetimeFigureOut">
              <a:rPr lang="ko-KR" altLang="en-US" smtClean="0"/>
              <a:t>2023-09-13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863050A-5F8B-A299-6665-F97F0B1E9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23FBEA2-DB35-C924-E556-B83AF9626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434C7-BFF0-464B-95C2-70D03A8A0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0161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027245-F052-9B4D-6AC6-61EA470E2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64A215D-6C9A-89EC-05B4-176812F6EE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0BE1553-CBB6-A375-AF8F-1B41D64515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BB0844C-F7B5-DE32-86F0-0DFA1EE954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8BF1F9A-A8DF-2CDB-CFDA-9CA0C5AA9B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895D0FD-BAF4-7C81-EFAA-5D41C2A593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B472E-0CA6-4E34-9755-BF7A89276AFC}" type="datetimeFigureOut">
              <a:rPr lang="ko-KR" altLang="en-US" smtClean="0"/>
              <a:t>2023-09-13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8B28A22-46D3-A018-89B0-6222E50F3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DDF42BA-208B-E568-517C-4ABFFBD6D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434C7-BFF0-464B-95C2-70D03A8A0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02747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7921D8-8A39-5657-2FCF-544325168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9B36D14-E2AC-2EDF-CBB2-2B49DF8AD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B472E-0CA6-4E34-9755-BF7A89276AFC}" type="datetimeFigureOut">
              <a:rPr lang="ko-KR" altLang="en-US" smtClean="0"/>
              <a:t>2023-09-13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6D5662C-E90C-3051-719F-67ED95EA82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092AF7A-426F-D882-9982-7A494A075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434C7-BFF0-464B-95C2-70D03A8A0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1348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00ADB80-A694-287F-76B0-B1EDAA293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B472E-0CA6-4E34-9755-BF7A89276AFC}" type="datetimeFigureOut">
              <a:rPr lang="ko-KR" altLang="en-US" smtClean="0"/>
              <a:t>2023-09-13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6ED01A7-3FCF-627B-7FFD-BF4EA107B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B62C861-31DE-4BFE-8175-A5BDF5DC47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434C7-BFF0-464B-95C2-70D03A8A0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96856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2F5EDA-57EE-3EC1-C381-91B89F363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862AEAB-3880-E30B-31B1-3837C477C8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C530EF2-1F8D-D6C6-D547-6AEE47B3F6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0D37CE6-3852-E9FC-433F-6212034F21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B472E-0CA6-4E34-9755-BF7A89276AFC}" type="datetimeFigureOut">
              <a:rPr lang="ko-KR" altLang="en-US" smtClean="0"/>
              <a:t>2023-09-13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17897F6-B99B-DC53-DFA4-6112782E1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41D8FD2-1AEF-1A77-4A58-EFC2A414B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434C7-BFF0-464B-95C2-70D03A8A0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47950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11CDBD-07F8-2FE8-DE5E-B274A4729C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B461D84-F926-1029-C275-1B5E09D05B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94AB3F4-414B-F659-5487-F7A98063CB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C6E28FB-2D77-2679-068A-C9C6499D34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B472E-0CA6-4E34-9755-BF7A89276AFC}" type="datetimeFigureOut">
              <a:rPr lang="ko-KR" altLang="en-US" smtClean="0"/>
              <a:t>2023-09-13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9691A28-D6EE-D796-F3DB-103797845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3CF2E17-8A8E-43BB-F6EA-3EEDF7FAE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434C7-BFF0-464B-95C2-70D03A8A0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23734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1051227-27E9-633D-6AC8-B405C4231E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B1BC1E7-E6FA-A93B-59A7-1F25C1AB01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71F1536-F45D-2CA7-A051-4F2FF4729D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BB472E-0CA6-4E34-9755-BF7A89276AFC}" type="datetimeFigureOut">
              <a:rPr lang="ko-KR" altLang="en-US" smtClean="0"/>
              <a:t>2023-09-13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1F52DFB-5F25-C36A-9250-3A83ECEF30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03F46E6-73A8-2EDE-2541-71F7750789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0434C7-BFF0-464B-95C2-70D03A8A0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4719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464EC53C-35C4-4E84-AFE2-A7D0818526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!!Rectangle">
            <a:extLst>
              <a:ext uri="{FF2B5EF4-FFF2-40B4-BE49-F238E27FC236}">
                <a16:creationId xmlns:a16="http://schemas.microsoft.com/office/drawing/2014/main" id="{9A3F5928-D955-456A-97B5-AA390B8CE9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189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38E6633-F2AD-6667-B71A-F96E3891D52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 amt="35000"/>
          </a:blip>
          <a:srcRect t="17024" b="17378"/>
          <a:stretch/>
        </p:blipFill>
        <p:spPr>
          <a:xfrm>
            <a:off x="20" y="10"/>
            <a:ext cx="12191981" cy="6857989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19B556F5-CB21-CFD3-8FCF-D2AD81410E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3993" y="1009487"/>
            <a:ext cx="10820652" cy="2847058"/>
          </a:xfrm>
        </p:spPr>
        <p:txBody>
          <a:bodyPr anchor="ctr" anchorCtr="0">
            <a:normAutofit/>
          </a:bodyPr>
          <a:lstStyle/>
          <a:p>
            <a:pPr algn="l"/>
            <a:r>
              <a:rPr lang="ko-KR" altLang="en-US" sz="6200" dirty="0">
                <a:solidFill>
                  <a:srgbClr val="FFFFFF"/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  <a:t>기상청 오픈</a:t>
            </a:r>
            <a:r>
              <a:rPr lang="en-US" altLang="ko-KR" sz="6200" dirty="0">
                <a:solidFill>
                  <a:srgbClr val="FFFFFF"/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  <a:t>API</a:t>
            </a:r>
            <a:r>
              <a:rPr lang="ko-KR" altLang="en-US" sz="6200" dirty="0">
                <a:solidFill>
                  <a:srgbClr val="FFFFFF"/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  <a:t>를 이용한 </a:t>
            </a:r>
            <a:br>
              <a:rPr lang="en-US" altLang="ko-KR" sz="6200" dirty="0">
                <a:solidFill>
                  <a:srgbClr val="FFFFFF"/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</a:br>
            <a:r>
              <a:rPr lang="ko-KR" altLang="en-US" sz="6200" dirty="0">
                <a:solidFill>
                  <a:srgbClr val="FFFFFF"/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  <a:t>우리집 기상데이터 프로젝트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9BCFDDF-A07B-0196-808C-83473D5799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3993" y="4733903"/>
            <a:ext cx="10634040" cy="750259"/>
          </a:xfrm>
        </p:spPr>
        <p:txBody>
          <a:bodyPr anchor="ctr">
            <a:normAutofit/>
          </a:bodyPr>
          <a:lstStyle/>
          <a:p>
            <a:pPr algn="l"/>
            <a:r>
              <a:rPr lang="ko-KR" altLang="en-US" sz="3200" dirty="0">
                <a:solidFill>
                  <a:srgbClr val="FFFFFF"/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  <a:t>분당 </a:t>
            </a:r>
            <a:r>
              <a:rPr lang="ko-KR" altLang="en-US" sz="3200" dirty="0" err="1">
                <a:solidFill>
                  <a:srgbClr val="FFFFFF"/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  <a:t>폴리텍</a:t>
            </a:r>
            <a:r>
              <a:rPr lang="ko-KR" altLang="en-US" sz="3200" dirty="0">
                <a:solidFill>
                  <a:srgbClr val="FFFFFF"/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  <a:t> 하이테크과정 데이터</a:t>
            </a:r>
            <a:r>
              <a:rPr lang="en-US" altLang="ko-KR" sz="3200" dirty="0">
                <a:solidFill>
                  <a:srgbClr val="FFFFFF"/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  <a:t>SW</a:t>
            </a:r>
            <a:r>
              <a:rPr lang="ko-KR" altLang="en-US" sz="3200" dirty="0">
                <a:solidFill>
                  <a:srgbClr val="FFFFFF"/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  <a:t>학과 </a:t>
            </a:r>
            <a:r>
              <a:rPr lang="en-US" altLang="ko-KR" sz="3200" dirty="0">
                <a:solidFill>
                  <a:srgbClr val="FFFFFF"/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  <a:t>KOPO11</a:t>
            </a:r>
            <a:r>
              <a:rPr lang="ko-KR" altLang="en-US" sz="3200" dirty="0">
                <a:solidFill>
                  <a:srgbClr val="FFFFFF"/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  <a:t> 노을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8" y="806470"/>
            <a:ext cx="8453437" cy="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954" y="2875093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3734" y="31043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414" y="361953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307378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FEFA41E-6921-7EBB-B4B4-E436AC6E0A56}"/>
              </a:ext>
            </a:extLst>
          </p:cNvPr>
          <p:cNvSpPr txBox="1"/>
          <p:nvPr/>
        </p:nvSpPr>
        <p:spPr>
          <a:xfrm>
            <a:off x="3048778" y="3244334"/>
            <a:ext cx="60975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02996F9-3C8F-AB14-D657-6BBD08F0BD72}"/>
              </a:ext>
            </a:extLst>
          </p:cNvPr>
          <p:cNvSpPr txBox="1"/>
          <p:nvPr/>
        </p:nvSpPr>
        <p:spPr>
          <a:xfrm>
            <a:off x="3048778" y="3244334"/>
            <a:ext cx="60975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ko-KR" altLang="en-US" dirty="0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212827CC-D3FC-265D-CF34-F4070A9E27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458" y="215854"/>
            <a:ext cx="9405835" cy="5699754"/>
          </a:xfrm>
          <a:prstGeom prst="rect">
            <a:avLst/>
          </a:prstGeom>
        </p:spPr>
      </p:pic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7AC35360-DAD4-809A-854D-ABD69DA36A63}"/>
              </a:ext>
            </a:extLst>
          </p:cNvPr>
          <p:cNvSpPr/>
          <p:nvPr/>
        </p:nvSpPr>
        <p:spPr>
          <a:xfrm>
            <a:off x="3303037" y="699796"/>
            <a:ext cx="1082351" cy="5215812"/>
          </a:xfrm>
          <a:prstGeom prst="round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29D0178B-6885-EB3E-3735-F5E7E34C2E5C}"/>
              </a:ext>
            </a:extLst>
          </p:cNvPr>
          <p:cNvSpPr/>
          <p:nvPr/>
        </p:nvSpPr>
        <p:spPr>
          <a:xfrm>
            <a:off x="7437109" y="699796"/>
            <a:ext cx="549896" cy="5215812"/>
          </a:xfrm>
          <a:prstGeom prst="round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7393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7A74832-3A56-3344-C4DB-EB87F4271505}"/>
              </a:ext>
            </a:extLst>
          </p:cNvPr>
          <p:cNvSpPr txBox="1"/>
          <p:nvPr/>
        </p:nvSpPr>
        <p:spPr>
          <a:xfrm>
            <a:off x="429208" y="466531"/>
            <a:ext cx="83229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latin typeface="+mn-ea"/>
              </a:rPr>
              <a:t>프로젝트 발표를 마칩니다</a:t>
            </a:r>
            <a:r>
              <a:rPr lang="en-US" altLang="ko-KR" sz="3600" b="1" dirty="0">
                <a:latin typeface="+mn-ea"/>
              </a:rPr>
              <a:t>. </a:t>
            </a:r>
            <a:r>
              <a:rPr lang="ko-KR" altLang="en-US" sz="3600" b="1" dirty="0">
                <a:latin typeface="+mn-ea"/>
              </a:rPr>
              <a:t>감사합니다</a:t>
            </a:r>
            <a:r>
              <a:rPr lang="en-US" altLang="ko-KR" sz="3600" b="1" dirty="0">
                <a:latin typeface="+mn-ea"/>
              </a:rPr>
              <a:t>.</a:t>
            </a:r>
            <a:endParaRPr lang="ko-KR" altLang="en-US" sz="3600" b="1" dirty="0">
              <a:latin typeface="+mn-ea"/>
            </a:endParaRPr>
          </a:p>
        </p:txBody>
      </p:sp>
      <p:pic>
        <p:nvPicPr>
          <p:cNvPr id="4" name="그림 3" descr="장난감, 만화 영화, 피규어, 동물 피규어이(가) 표시된 사진">
            <a:extLst>
              <a:ext uri="{FF2B5EF4-FFF2-40B4-BE49-F238E27FC236}">
                <a16:creationId xmlns:a16="http://schemas.microsoft.com/office/drawing/2014/main" id="{7DF440FB-1A0A-919E-B800-CE3441A99E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930" y="1313283"/>
            <a:ext cx="7097486" cy="5323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23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5586900-3CCF-04E1-B015-730E6E3AC1A6}"/>
              </a:ext>
            </a:extLst>
          </p:cNvPr>
          <p:cNvSpPr txBox="1"/>
          <p:nvPr/>
        </p:nvSpPr>
        <p:spPr>
          <a:xfrm>
            <a:off x="298580" y="151179"/>
            <a:ext cx="9843796" cy="655564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ko-KR" altLang="en-US" sz="6000" b="1" dirty="0">
                <a:latin typeface="D2Coding ligature" panose="020B0609020101020101" pitchFamily="49" charset="-127"/>
                <a:ea typeface="D2Coding ligature" panose="020B0609020101020101" pitchFamily="49" charset="-127"/>
              </a:rPr>
              <a:t>프로젝트 개요</a:t>
            </a:r>
            <a:endParaRPr lang="en-US" altLang="ko-KR" sz="6000" b="1" dirty="0">
              <a:latin typeface="D2Coding ligature" panose="020B0609020101020101" pitchFamily="49" charset="-127"/>
              <a:ea typeface="D2Coding ligature" panose="020B0609020101020101" pitchFamily="49" charset="-127"/>
            </a:endParaRPr>
          </a:p>
          <a:p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D2Coding ligature" panose="020B0609020101020101" pitchFamily="49" charset="-127"/>
              <a:ea typeface="D2Coding ligature" panose="020B0609020101020101" pitchFamily="49" charset="-127"/>
            </a:endParaRPr>
          </a:p>
          <a:p>
            <a:r>
              <a:rPr lang="ko-KR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  <a:t>목적</a:t>
            </a:r>
            <a:r>
              <a:rPr lang="en-US" altLang="ko-KR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  <a:t> </a:t>
            </a:r>
            <a:endParaRPr lang="en-US" altLang="ko-KR" sz="2400" i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D2Coding ligature" panose="020B0609020101020101" pitchFamily="49" charset="-127"/>
              <a:ea typeface="D2Coding ligature" panose="020B0609020101020101" pitchFamily="49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40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- </a:t>
            </a:r>
            <a:r>
              <a:rPr lang="ko-KR" altLang="en-US" sz="240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기상청의 오픈 </a:t>
            </a:r>
            <a:r>
              <a:rPr lang="en-US" altLang="ko-KR" sz="240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API</a:t>
            </a:r>
            <a:r>
              <a:rPr lang="ko-KR" altLang="en-US" sz="240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를 활용한 특정 지역</a:t>
            </a:r>
            <a:r>
              <a:rPr lang="en-US" altLang="ko-KR" sz="240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(</a:t>
            </a:r>
            <a:r>
              <a:rPr lang="ko-KR" altLang="en-US" sz="240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우리집</a:t>
            </a:r>
            <a:r>
              <a:rPr lang="en-US" altLang="ko-KR" sz="240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)</a:t>
            </a:r>
            <a:r>
              <a:rPr lang="ko-KR" altLang="en-US" sz="240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의 날씨 정보를 </a:t>
            </a:r>
            <a:endParaRPr lang="en-US" altLang="ko-KR" sz="2400" i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D2Coding ligature" panose="020B0609020101020101" pitchFamily="49" charset="-127"/>
              <a:ea typeface="D2Coding ligature" panose="020B0609020101020101" pitchFamily="49" charset="-127"/>
            </a:endParaRPr>
          </a:p>
          <a:p>
            <a:r>
              <a:rPr lang="ko-KR" altLang="en-US" sz="240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실시간으로 가져와서 웹 페이지에 표시하는 웹 어플리케이션 개발</a:t>
            </a:r>
            <a:endParaRPr lang="en-US" altLang="ko-KR" sz="2400" i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D2Coding ligature" panose="020B0609020101020101" pitchFamily="49" charset="-127"/>
              <a:ea typeface="D2Coding ligature" panose="020B0609020101020101" pitchFamily="49" charset="-127"/>
            </a:endParaRPr>
          </a:p>
          <a:p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D2Coding ligature" panose="020B0609020101020101" pitchFamily="49" charset="-127"/>
              <a:ea typeface="D2Coding ligature" panose="020B0609020101020101" pitchFamily="49" charset="-127"/>
            </a:endParaRPr>
          </a:p>
          <a:p>
            <a:r>
              <a:rPr lang="ko-KR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  <a:t>주요 기능</a:t>
            </a:r>
            <a:endParaRPr lang="en-US" altLang="ko-KR" sz="4000" dirty="0">
              <a:solidFill>
                <a:schemeClr val="tx1">
                  <a:lumMod val="75000"/>
                  <a:lumOff val="25000"/>
                </a:schemeClr>
              </a:solidFill>
              <a:latin typeface="D2Coding ligature" panose="020B0609020101020101" pitchFamily="49" charset="-127"/>
              <a:ea typeface="D2Coding ligature" panose="020B0609020101020101" pitchFamily="49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4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öhne"/>
              </a:rPr>
              <a:t>-  </a:t>
            </a:r>
            <a:r>
              <a:rPr lang="ko-KR" altLang="en-US" sz="24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öhne"/>
              </a:rPr>
              <a:t>사용자 인터페이스</a:t>
            </a:r>
            <a:r>
              <a:rPr lang="en-US" altLang="ko-KR" sz="24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öhne"/>
              </a:rPr>
              <a:t>(UI) </a:t>
            </a:r>
            <a:r>
              <a:rPr lang="ko-KR" altLang="en-US" sz="24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öhne"/>
              </a:rPr>
              <a:t>개발</a:t>
            </a:r>
            <a:r>
              <a:rPr lang="en-US" altLang="ko-KR" sz="24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öhne"/>
              </a:rPr>
              <a:t>, API </a:t>
            </a:r>
            <a:r>
              <a:rPr lang="ko-KR" altLang="en-US" sz="24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öhne"/>
              </a:rPr>
              <a:t>연동</a:t>
            </a:r>
            <a:r>
              <a:rPr lang="en-US" altLang="ko-KR" sz="24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öhne"/>
              </a:rPr>
              <a:t>, </a:t>
            </a:r>
            <a:r>
              <a:rPr lang="ko-KR" altLang="en-US" sz="24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öhne"/>
              </a:rPr>
              <a:t>데이터 파싱</a:t>
            </a:r>
            <a:r>
              <a:rPr lang="en-US" altLang="ko-KR" sz="24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öhne"/>
              </a:rPr>
              <a:t>,</a:t>
            </a:r>
            <a:r>
              <a:rPr lang="ko-KR" altLang="en-US" sz="24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öhne"/>
              </a:rPr>
              <a:t> 데이터 표시</a:t>
            </a:r>
            <a:endParaRPr lang="en-US" altLang="ko-KR" sz="2400" b="0" i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Söhne"/>
            </a:endParaRPr>
          </a:p>
          <a:p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Söhne"/>
              <a:ea typeface="D2Coding ligature" panose="020B0609020101020101" pitchFamily="49" charset="-127"/>
            </a:endParaRPr>
          </a:p>
          <a:p>
            <a:r>
              <a:rPr lang="ko-KR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öhne"/>
                <a:ea typeface="D2Coding ligature" panose="020B0609020101020101" pitchFamily="49" charset="-127"/>
              </a:rPr>
              <a:t>추가 기능</a:t>
            </a:r>
            <a:endParaRPr lang="en-US" altLang="ko-KR" sz="3200" b="1" dirty="0">
              <a:solidFill>
                <a:schemeClr val="tx1">
                  <a:lumMod val="75000"/>
                  <a:lumOff val="25000"/>
                </a:schemeClr>
              </a:solidFill>
              <a:latin typeface="Söhne"/>
              <a:ea typeface="D2Coding ligature" panose="020B0609020101020101" pitchFamily="49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  <a:t>- 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  <a:t>오늘</a:t>
            </a: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  <a:t>, 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  <a:t>내일</a:t>
            </a: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  <a:t>, 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  <a:t>모레의 인터페이스 색상을 다르게 표시</a:t>
            </a:r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D2Coding ligature" panose="020B0609020101020101" pitchFamily="49" charset="-127"/>
              <a:ea typeface="D2Coding ligature" panose="020B0609020101020101" pitchFamily="49" charset="-127"/>
            </a:endParaRPr>
          </a:p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  <a:t>- 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  <a:t>현재날씨</a:t>
            </a: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  <a:t>, 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  <a:t>강수상태</a:t>
            </a: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  <a:t>, 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  <a:t>풍향의 정보에 따른 아이콘 표시</a:t>
            </a:r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D2Coding ligature" panose="020B0609020101020101" pitchFamily="49" charset="-127"/>
              <a:ea typeface="D2Coding ligature" panose="020B060902010102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529502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CE3BB4B-D443-56AD-E364-3F22FD3B218D}"/>
              </a:ext>
            </a:extLst>
          </p:cNvPr>
          <p:cNvSpPr txBox="1"/>
          <p:nvPr/>
        </p:nvSpPr>
        <p:spPr>
          <a:xfrm>
            <a:off x="236375" y="397401"/>
            <a:ext cx="11719249" cy="60631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3600" b="1" i="0" dirty="0"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필요한 기술 스택과 도구 목록</a:t>
            </a:r>
            <a:r>
              <a:rPr lang="en-US" altLang="ko-KR" sz="3600" b="1" i="0" dirty="0"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:</a:t>
            </a:r>
          </a:p>
          <a:p>
            <a:pPr algn="l"/>
            <a:endParaRPr lang="en-US" altLang="ko-KR" sz="3600" b="1" i="0" dirty="0">
              <a:solidFill>
                <a:srgbClr val="374151"/>
              </a:solidFill>
              <a:effectLst/>
              <a:latin typeface="D2Coding ligature" panose="020B0609020101020101" pitchFamily="49" charset="-127"/>
              <a:ea typeface="D2Coding ligature" panose="020B0609020101020101" pitchFamily="49" charset="-127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ko-KR" sz="3600" b="1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Java</a:t>
            </a:r>
          </a:p>
          <a:p>
            <a:pPr algn="l"/>
            <a:r>
              <a:rPr lang="en-US" altLang="ko-KR" sz="2400" b="1" dirty="0">
                <a:solidFill>
                  <a:srgbClr val="374151"/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  <a:t>	</a:t>
            </a:r>
            <a:r>
              <a:rPr lang="en-US" altLang="ko-KR" b="0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JSP</a:t>
            </a:r>
            <a:r>
              <a:rPr lang="ko-KR" altLang="en-US" b="0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를 사용하여 웹 페이지를 동적으로 생성하고 </a:t>
            </a:r>
            <a:r>
              <a:rPr lang="en-US" altLang="ko-KR" b="0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API </a:t>
            </a:r>
            <a:r>
              <a:rPr lang="ko-KR" altLang="en-US" b="0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요청 및 데이터 처리를 수행</a:t>
            </a:r>
            <a:r>
              <a:rPr lang="en-US" altLang="ko-KR" b="0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altLang="ko-KR" b="0" i="0" dirty="0">
              <a:solidFill>
                <a:srgbClr val="374151"/>
              </a:solidFill>
              <a:effectLst/>
              <a:latin typeface="D2Coding ligature" panose="020B0609020101020101" pitchFamily="49" charset="-127"/>
              <a:ea typeface="D2Coding ligature" panose="020B0609020101020101" pitchFamily="49" charset="-127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ko-KR" sz="3600" b="1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Apache Tomcat </a:t>
            </a:r>
            <a:r>
              <a:rPr lang="ko-KR" altLang="en-US" sz="3600" b="1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웹 서버</a:t>
            </a:r>
            <a:endParaRPr lang="en-US" altLang="ko-KR" sz="3600" b="1" dirty="0">
              <a:solidFill>
                <a:srgbClr val="374151"/>
              </a:solidFill>
              <a:latin typeface="D2Coding ligature" panose="020B0609020101020101" pitchFamily="49" charset="-127"/>
              <a:ea typeface="D2Coding ligature" panose="020B0609020101020101" pitchFamily="49" charset="-127"/>
            </a:endParaRPr>
          </a:p>
          <a:p>
            <a:pPr algn="l"/>
            <a:r>
              <a:rPr lang="en-US" altLang="ko-KR" sz="2800" b="1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	</a:t>
            </a:r>
            <a:r>
              <a:rPr lang="en-US" altLang="ko-KR" b="0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Java </a:t>
            </a:r>
            <a:r>
              <a:rPr lang="ko-KR" altLang="en-US" b="0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웹 어플리케이션을 호스팅할 웹 서버가 필요</a:t>
            </a:r>
            <a:r>
              <a:rPr lang="en-US" altLang="ko-KR" b="0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.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altLang="ko-KR" b="0" i="0" dirty="0">
              <a:solidFill>
                <a:srgbClr val="374151"/>
              </a:solidFill>
              <a:effectLst/>
              <a:latin typeface="D2Coding ligature" panose="020B0609020101020101" pitchFamily="49" charset="-127"/>
              <a:ea typeface="D2Coding ligature" panose="020B0609020101020101" pitchFamily="49" charset="-127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ko-KR" sz="3600" b="1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HTML/CSS</a:t>
            </a:r>
          </a:p>
          <a:p>
            <a:pPr algn="l"/>
            <a:r>
              <a:rPr lang="en-US" altLang="ko-KR" sz="2400" b="1" dirty="0">
                <a:solidFill>
                  <a:srgbClr val="374151"/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  <a:t>	</a:t>
            </a:r>
            <a:r>
              <a:rPr lang="ko-KR" altLang="en-US" b="0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웹 페이지의 레이아웃과 스타일링을 구현하는 데 필요</a:t>
            </a:r>
            <a:r>
              <a:rPr lang="en-US" altLang="ko-KR" b="0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altLang="ko-KR" b="0" i="0" dirty="0">
              <a:solidFill>
                <a:srgbClr val="374151"/>
              </a:solidFill>
              <a:effectLst/>
              <a:latin typeface="D2Coding ligature" panose="020B0609020101020101" pitchFamily="49" charset="-127"/>
              <a:ea typeface="D2Coding ligature" panose="020B0609020101020101" pitchFamily="49" charset="-127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ko-KR" sz="3600" b="1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JavaScript</a:t>
            </a:r>
          </a:p>
          <a:p>
            <a:pPr algn="l"/>
            <a:r>
              <a:rPr lang="en-US" altLang="ko-KR" sz="2400" b="1" dirty="0">
                <a:solidFill>
                  <a:srgbClr val="374151"/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  <a:t>	</a:t>
            </a:r>
            <a:r>
              <a:rPr lang="ko-KR" altLang="en-US" b="0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웹 페이지에서 사용자 입력을 처리하고 동적인 요소를 추가하는 데 사용</a:t>
            </a:r>
            <a:r>
              <a:rPr lang="en-US" altLang="ko-KR" b="0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altLang="ko-KR" b="0" i="0" dirty="0">
              <a:solidFill>
                <a:srgbClr val="374151"/>
              </a:solidFill>
              <a:effectLst/>
              <a:latin typeface="D2Coding ligature" panose="020B0609020101020101" pitchFamily="49" charset="-127"/>
              <a:ea typeface="D2Coding ligature" panose="020B060902010102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774182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07C6178-BD12-1520-8397-6E01E23F9D77}"/>
              </a:ext>
            </a:extLst>
          </p:cNvPr>
          <p:cNvSpPr txBox="1"/>
          <p:nvPr/>
        </p:nvSpPr>
        <p:spPr>
          <a:xfrm>
            <a:off x="236375" y="457200"/>
            <a:ext cx="11719249" cy="57246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3600" b="1" i="0" dirty="0"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필요한 기술 스택과 도구 목록</a:t>
            </a:r>
            <a:r>
              <a:rPr lang="en-US" altLang="ko-KR" sz="3600" b="1" i="0" dirty="0"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:</a:t>
            </a:r>
            <a:endParaRPr lang="en-US" altLang="ko-KR" sz="3600" b="1" dirty="0">
              <a:latin typeface="D2Coding ligature" panose="020B0609020101020101" pitchFamily="49" charset="-127"/>
              <a:ea typeface="D2Coding ligature" panose="020B0609020101020101" pitchFamily="49" charset="-127"/>
            </a:endParaRPr>
          </a:p>
          <a:p>
            <a:pPr algn="l"/>
            <a:endParaRPr lang="en-US" altLang="ko-KR" sz="3600" b="1" i="0" dirty="0">
              <a:effectLst/>
              <a:latin typeface="D2Coding ligature" panose="020B0609020101020101" pitchFamily="49" charset="-127"/>
              <a:ea typeface="D2Coding ligature" panose="020B0609020101020101" pitchFamily="49" charset="-127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ko-KR" altLang="en-US" sz="3600" b="1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기상청 오픈 </a:t>
            </a:r>
            <a:r>
              <a:rPr lang="en-US" altLang="ko-KR" sz="3600" b="1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API</a:t>
            </a:r>
          </a:p>
          <a:p>
            <a:pPr algn="l"/>
            <a:r>
              <a:rPr lang="en-US" altLang="ko-KR" sz="2400" b="1" dirty="0">
                <a:solidFill>
                  <a:srgbClr val="374151"/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  <a:t>	</a:t>
            </a:r>
            <a:r>
              <a:rPr lang="ko-KR" altLang="en-US" b="0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기상 정보를 가져오기 위해 사용</a:t>
            </a:r>
            <a:r>
              <a:rPr lang="en-US" altLang="ko-KR" b="0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.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altLang="ko-KR" b="0" i="0" dirty="0">
              <a:solidFill>
                <a:srgbClr val="374151"/>
              </a:solidFill>
              <a:effectLst/>
              <a:latin typeface="D2Coding ligature" panose="020B0609020101020101" pitchFamily="49" charset="-127"/>
              <a:ea typeface="D2Coding ligature" panose="020B0609020101020101" pitchFamily="49" charset="-127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ko-KR" sz="3600" b="1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JSON </a:t>
            </a:r>
            <a:r>
              <a:rPr lang="ko-KR" altLang="en-US" sz="3600" b="1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또는 </a:t>
            </a:r>
            <a:r>
              <a:rPr lang="en-US" altLang="ko-KR" sz="3600" b="1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XML </a:t>
            </a:r>
            <a:r>
              <a:rPr lang="ko-KR" altLang="en-US" sz="3600" b="1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파싱 라이브러리</a:t>
            </a:r>
            <a:endParaRPr lang="en-US" altLang="ko-KR" sz="3600" b="1" dirty="0">
              <a:solidFill>
                <a:srgbClr val="374151"/>
              </a:solidFill>
              <a:latin typeface="D2Coding ligature" panose="020B0609020101020101" pitchFamily="49" charset="-127"/>
              <a:ea typeface="D2Coding ligature" panose="020B0609020101020101" pitchFamily="49" charset="-127"/>
            </a:endParaRPr>
          </a:p>
          <a:p>
            <a:pPr algn="l"/>
            <a:r>
              <a:rPr lang="en-US" altLang="ko-KR" sz="2400" b="1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	</a:t>
            </a:r>
            <a:r>
              <a:rPr lang="en-US" altLang="ko-KR" b="0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API </a:t>
            </a:r>
            <a:r>
              <a:rPr lang="ko-KR" altLang="en-US" b="0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응답 데이터를 </a:t>
            </a:r>
            <a:r>
              <a:rPr lang="ko-KR" altLang="en-US" b="0" i="0" dirty="0" err="1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파싱하는데</a:t>
            </a:r>
            <a:r>
              <a:rPr lang="ko-KR" altLang="en-US" b="0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 필요한 라이브러리를 선택</a:t>
            </a:r>
            <a:r>
              <a:rPr lang="en-US" altLang="ko-KR" b="0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altLang="ko-KR" b="0" i="0" dirty="0">
              <a:solidFill>
                <a:srgbClr val="374151"/>
              </a:solidFill>
              <a:effectLst/>
              <a:latin typeface="D2Coding ligature" panose="020B0609020101020101" pitchFamily="49" charset="-127"/>
              <a:ea typeface="D2Coding ligature" panose="020B0609020101020101" pitchFamily="49" charset="-127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ko-KR" altLang="en-US" sz="3600" b="1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개발 환경</a:t>
            </a:r>
            <a:endParaRPr lang="en-US" altLang="ko-KR" sz="3600" b="1" dirty="0">
              <a:solidFill>
                <a:srgbClr val="374151"/>
              </a:solidFill>
              <a:latin typeface="D2Coding ligature" panose="020B0609020101020101" pitchFamily="49" charset="-127"/>
              <a:ea typeface="D2Coding ligature" panose="020B0609020101020101" pitchFamily="49" charset="-127"/>
            </a:endParaRPr>
          </a:p>
          <a:p>
            <a:pPr algn="l"/>
            <a:r>
              <a:rPr lang="en-US" altLang="ko-KR" sz="2400" b="1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	</a:t>
            </a:r>
            <a:r>
              <a:rPr lang="en-US" altLang="ko-KR" b="0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Eclipse, IntelliJ </a:t>
            </a:r>
            <a:r>
              <a:rPr lang="ko-KR" altLang="en-US" b="0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등 원하는 개발 환경을 선택하여 </a:t>
            </a:r>
            <a:r>
              <a:rPr lang="en-US" altLang="ko-KR" b="0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Java </a:t>
            </a:r>
            <a:r>
              <a:rPr lang="ko-KR" altLang="en-US" b="0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어플리케이션을 개발</a:t>
            </a:r>
            <a:r>
              <a:rPr lang="en-US" altLang="ko-KR" dirty="0">
                <a:solidFill>
                  <a:srgbClr val="374151"/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  <a:t>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altLang="ko-KR" b="0" i="0" dirty="0">
              <a:solidFill>
                <a:srgbClr val="374151"/>
              </a:solidFill>
              <a:effectLst/>
              <a:latin typeface="D2Coding ligature" panose="020B0609020101020101" pitchFamily="49" charset="-127"/>
              <a:ea typeface="D2Coding ligature" panose="020B0609020101020101" pitchFamily="49" charset="-127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ko-KR" sz="3600" b="1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Git</a:t>
            </a:r>
          </a:p>
          <a:p>
            <a:pPr algn="l"/>
            <a:r>
              <a:rPr lang="en-US" altLang="ko-KR" sz="2400" b="1" dirty="0">
                <a:solidFill>
                  <a:srgbClr val="374151"/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  <a:t>	</a:t>
            </a:r>
            <a:r>
              <a:rPr lang="ko-KR" altLang="en-US" b="0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버전 관리를 위한 </a:t>
            </a:r>
            <a:r>
              <a:rPr lang="en-US" altLang="ko-KR" b="0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Git</a:t>
            </a:r>
            <a:r>
              <a:rPr lang="ko-KR" altLang="en-US" b="0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을 사용하여 소스 코드를 관리</a:t>
            </a:r>
            <a:r>
              <a:rPr lang="en-US" altLang="ko-KR" b="0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230682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33CE86-6B07-F6C7-1AFD-25E1B967DC58}"/>
              </a:ext>
            </a:extLst>
          </p:cNvPr>
          <p:cNvSpPr txBox="1"/>
          <p:nvPr/>
        </p:nvSpPr>
        <p:spPr>
          <a:xfrm>
            <a:off x="352229" y="390627"/>
            <a:ext cx="11292375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b="1" dirty="0"/>
              <a:t>http://www.kma.go.kr/wid/queryDFS.jsp?</a:t>
            </a:r>
            <a:r>
              <a:rPr lang="en-US" altLang="ko-KR" sz="2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gridx</a:t>
            </a:r>
            <a:r>
              <a: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=55 &amp; </a:t>
            </a:r>
            <a:r>
              <a:rPr lang="en-US" altLang="ko-KR" sz="2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gridy</a:t>
            </a:r>
            <a:r>
              <a: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=124</a:t>
            </a:r>
          </a:p>
          <a:p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위의 해당 </a:t>
            </a: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URL 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주소를 통해 기상청의 오픈 </a:t>
            </a: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API XML 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데이터와 연결</a:t>
            </a: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</a:p>
          <a:p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URL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의 </a:t>
            </a:r>
            <a:r>
              <a:rPr lang="en-US" altLang="ko-KR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gridx</a:t>
            </a: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=55 &amp; </a:t>
            </a:r>
            <a:r>
              <a:rPr lang="en-US" altLang="ko-KR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gridy</a:t>
            </a: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=124 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은 우리집의 격자좌표</a:t>
            </a: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</a:p>
          <a:p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헤더에 실어서 보낸 </a:t>
            </a: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Request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 결과값을 </a:t>
            </a:r>
            <a:r>
              <a:rPr lang="ko-KR" alt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파싱합니다</a:t>
            </a: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</a:p>
          <a:p>
            <a:endParaRPr lang="ko-KR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93508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1C61158-2F61-1D2B-F8EA-37FA4405FA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059" y="258805"/>
            <a:ext cx="2103302" cy="634038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8FC4AA00-85C3-6976-AEF5-777B370EA7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6361" y="258805"/>
            <a:ext cx="1899957" cy="634038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44AE638-FCB9-4C98-E3E1-74568FC036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26609" y="258805"/>
            <a:ext cx="2323362" cy="6340389"/>
          </a:xfrm>
          <a:prstGeom prst="rect">
            <a:avLst/>
          </a:prstGeom>
        </p:spPr>
      </p:pic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DAA980A5-EC1E-F7EB-61D2-3AD3C8FA3E3B}"/>
              </a:ext>
            </a:extLst>
          </p:cNvPr>
          <p:cNvSpPr/>
          <p:nvPr/>
        </p:nvSpPr>
        <p:spPr>
          <a:xfrm>
            <a:off x="578498" y="1502229"/>
            <a:ext cx="1530220" cy="2864498"/>
          </a:xfrm>
          <a:prstGeom prst="round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70EB8DF7-6972-7218-E14C-3CB002302AF2}"/>
              </a:ext>
            </a:extLst>
          </p:cNvPr>
          <p:cNvSpPr/>
          <p:nvPr/>
        </p:nvSpPr>
        <p:spPr>
          <a:xfrm>
            <a:off x="2516557" y="861527"/>
            <a:ext cx="1530220" cy="2749420"/>
          </a:xfrm>
          <a:prstGeom prst="round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732CBA29-7E2E-3D10-3618-C9B63F86133F}"/>
              </a:ext>
            </a:extLst>
          </p:cNvPr>
          <p:cNvSpPr/>
          <p:nvPr/>
        </p:nvSpPr>
        <p:spPr>
          <a:xfrm>
            <a:off x="2526289" y="3638940"/>
            <a:ext cx="1530220" cy="2677886"/>
          </a:xfrm>
          <a:prstGeom prst="round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199889FB-9BDE-A480-575E-0499B8DB32F6}"/>
              </a:ext>
            </a:extLst>
          </p:cNvPr>
          <p:cNvSpPr/>
          <p:nvPr/>
        </p:nvSpPr>
        <p:spPr>
          <a:xfrm>
            <a:off x="4416514" y="1001486"/>
            <a:ext cx="1530220" cy="2721428"/>
          </a:xfrm>
          <a:prstGeom prst="round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023BAE09-2B7F-24A5-1BB2-163B595D83E0}"/>
              </a:ext>
            </a:extLst>
          </p:cNvPr>
          <p:cNvSpPr/>
          <p:nvPr/>
        </p:nvSpPr>
        <p:spPr>
          <a:xfrm>
            <a:off x="4426246" y="3722914"/>
            <a:ext cx="1530220" cy="2721428"/>
          </a:xfrm>
          <a:prstGeom prst="round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3523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60B47064-9A6C-30D8-9708-D98ED88A60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694111" cy="6858000"/>
          </a:xfrm>
          <a:prstGeom prst="rect">
            <a:avLst/>
          </a:prstGeom>
        </p:spPr>
      </p:pic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8D60CF24-83AD-650F-2D1A-118F2139094D}"/>
              </a:ext>
            </a:extLst>
          </p:cNvPr>
          <p:cNvSpPr/>
          <p:nvPr/>
        </p:nvSpPr>
        <p:spPr>
          <a:xfrm>
            <a:off x="270588" y="578498"/>
            <a:ext cx="3079102" cy="2621902"/>
          </a:xfrm>
          <a:prstGeom prst="roundRect">
            <a:avLst/>
          </a:prstGeom>
          <a:noFill/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화살표: 왼쪽 3">
            <a:extLst>
              <a:ext uri="{FF2B5EF4-FFF2-40B4-BE49-F238E27FC236}">
                <a16:creationId xmlns:a16="http://schemas.microsoft.com/office/drawing/2014/main" id="{8C040EB7-4958-3A7F-349D-91AB856BC71A}"/>
              </a:ext>
            </a:extLst>
          </p:cNvPr>
          <p:cNvSpPr/>
          <p:nvPr/>
        </p:nvSpPr>
        <p:spPr>
          <a:xfrm>
            <a:off x="5831633" y="3573624"/>
            <a:ext cx="1212979" cy="606490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3799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path" presetSubtype="0" accel="50000" decel="50000" fill="hold" grpId="0" nodeType="click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4.79167E-6 2.22222E-6 L -0.00065 0.38703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1935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286F5E25-F91A-2EED-0F0A-B497DE23CF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9926641" cy="5243804"/>
          </a:xfrm>
          <a:prstGeom prst="rect">
            <a:avLst/>
          </a:prstGeom>
        </p:spPr>
      </p:pic>
      <p:sp>
        <p:nvSpPr>
          <p:cNvPr id="3" name="화살표: 왼쪽 2">
            <a:extLst>
              <a:ext uri="{FF2B5EF4-FFF2-40B4-BE49-F238E27FC236}">
                <a16:creationId xmlns:a16="http://schemas.microsoft.com/office/drawing/2014/main" id="{8F8A638A-D9AC-ADC2-C7A5-1025FD1121FC}"/>
              </a:ext>
            </a:extLst>
          </p:cNvPr>
          <p:cNvSpPr/>
          <p:nvPr/>
        </p:nvSpPr>
        <p:spPr>
          <a:xfrm>
            <a:off x="7035282" y="1679510"/>
            <a:ext cx="793102" cy="401216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2641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-4.07407E-6 L 0.00117 0.4551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" y="227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796CB561-B576-8FFF-FC13-8104756AC7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201" y="195478"/>
            <a:ext cx="8283777" cy="6503902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333A3C05-F977-2AC9-FFE3-21AAFCA6AF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201" y="189385"/>
            <a:ext cx="8086383" cy="647923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6BC5C94D-5086-75CA-A289-56A7802A02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201" y="180225"/>
            <a:ext cx="8283776" cy="6534407"/>
          </a:xfrm>
          <a:prstGeom prst="rect">
            <a:avLst/>
          </a:prstGeom>
        </p:spPr>
      </p:pic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4C0C7081-0198-0883-6743-D7276B509277}"/>
              </a:ext>
            </a:extLst>
          </p:cNvPr>
          <p:cNvSpPr/>
          <p:nvPr/>
        </p:nvSpPr>
        <p:spPr>
          <a:xfrm>
            <a:off x="578498" y="4133461"/>
            <a:ext cx="5896947" cy="2581171"/>
          </a:xfrm>
          <a:prstGeom prst="roundRect">
            <a:avLst/>
          </a:prstGeom>
          <a:noFill/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3052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</TotalTime>
  <Words>260</Words>
  <Application>Microsoft Office PowerPoint</Application>
  <PresentationFormat>와이드스크린</PresentationFormat>
  <Paragraphs>48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7" baseType="lpstr">
      <vt:lpstr>D2Coding ligature</vt:lpstr>
      <vt:lpstr>Söhne</vt:lpstr>
      <vt:lpstr>맑은 고딕</vt:lpstr>
      <vt:lpstr>Arial</vt:lpstr>
      <vt:lpstr>Calibri</vt:lpstr>
      <vt:lpstr>Office 테마</vt:lpstr>
      <vt:lpstr>기상청 오픈API를 이용한  우리집 기상데이터 프로젝트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기상청 오픈API를 이용한  우리집 기상데이터 프로젝트</dc:title>
  <dc:creator>노을</dc:creator>
  <cp:lastModifiedBy>노을</cp:lastModifiedBy>
  <cp:revision>1</cp:revision>
  <dcterms:created xsi:type="dcterms:W3CDTF">2023-09-13T06:04:37Z</dcterms:created>
  <dcterms:modified xsi:type="dcterms:W3CDTF">2023-09-13T09:32:28Z</dcterms:modified>
</cp:coreProperties>
</file>

<file path=docProps/thumbnail.jpeg>
</file>